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85" r:id="rId14"/>
    <p:sldId id="268" r:id="rId15"/>
    <p:sldId id="286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7660-A279-4562-A27A-263E9C8B51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DCD41-E3C8-41A5-9F4F-90CABC33A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>
              <a:spcBef>
                <a:spcPct val="0"/>
              </a:spcBef>
            </a:pPr>
            <a:r>
              <a:rPr lang="ru-RU" smtClean="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>
              <a:spcBef>
                <a:spcPct val="0"/>
              </a:spcBef>
            </a:pPr>
            <a:r>
              <a:rPr lang="ru-RU" smtClean="0"/>
              <a:t>Поддерживайте доверительные отношения с вашим ребенком, чтобы вовремя заметить, если в его адрес начнет поступать агрессия или угрозы. </a:t>
            </a:r>
          </a:p>
          <a:p>
            <a:pPr>
              <a:spcBef>
                <a:spcPct val="0"/>
              </a:spcBef>
            </a:pPr>
            <a:r>
              <a:rPr lang="ru-RU" smtClean="0"/>
              <a:t>Убедитесь, что оскорбления (буллинг) из сети не перешли в реальную жизнь.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9FD6BA-ABEC-4304-B177-69E07E05F9C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Предложите своему ребенку заняться чем-то вместе, постарайтесь его чем-то увлечь. Попробуйте перенести кибердеятельность в реальную жизнь. </a:t>
            </a:r>
          </a:p>
          <a:p>
            <a:pPr>
              <a:spcBef>
                <a:spcPct val="0"/>
              </a:spcBef>
            </a:pPr>
            <a:r>
              <a:rPr lang="ru-RU" smtClean="0"/>
              <a:t>Дети с интернет-зависимостью субъективно ощущают невозможность обходиться без сети. Постарайтесь тактично поговорить об этом с ребенком. </a:t>
            </a:r>
          </a:p>
          <a:p>
            <a:pPr>
              <a:spcBef>
                <a:spcPct val="0"/>
              </a:spcBef>
            </a:pPr>
            <a:r>
              <a:rPr lang="ru-RU" smtClean="0"/>
              <a:t>При случае обсудите с ним ситуацию, когда в силу каких-то причин он был вынужден обходиться без интернета. </a:t>
            </a:r>
          </a:p>
          <a:p>
            <a:pPr>
              <a:spcBef>
                <a:spcPct val="0"/>
              </a:spcBef>
            </a:pPr>
            <a:r>
              <a:rPr lang="ru-RU" smtClean="0"/>
              <a:t>Важно, чтобы ребенок понял — ничего не произойдет, если он на некоторое время «выпадет» из жизни интернет-сообщества.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27C04-FA63-4DBB-A89E-4E3CD09DBAC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548218"/>
            <a:ext cx="6985000" cy="144144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безопасности детей в сети Интернет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2" y="1989666"/>
            <a:ext cx="5329063" cy="44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Секты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48639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Экстремизм</a:t>
            </a:r>
            <a:r>
              <a:rPr lang="ru-RU" sz="2800" b="1" i="1" u="sng" dirty="0">
                <a:solidFill>
                  <a:srgbClr val="CC00CC"/>
                </a:solidFill>
              </a:rPr>
              <a:t>, национализм, фашизм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2304256" cy="1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36904" cy="3834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i="1" dirty="0" err="1"/>
              <a:t>Кибербуллинг</a:t>
            </a:r>
            <a:r>
              <a:rPr lang="ru-RU" sz="2800" dirty="0"/>
              <a:t> — преследование сообщениями, содержащими оскорбления, агрессию, запугивание; хулиганство; социальное бойкотирование с помощью различных интернет-сервисов. </a:t>
            </a:r>
          </a:p>
          <a:p>
            <a:r>
              <a:rPr lang="ru-RU" sz="2800" dirty="0"/>
              <a:t>Основной площадкой для </a:t>
            </a:r>
            <a:r>
              <a:rPr lang="ru-RU" sz="2800" dirty="0" err="1"/>
              <a:t>кибербуллинга</a:t>
            </a:r>
            <a:r>
              <a:rPr lang="ru-RU" sz="2800" dirty="0"/>
              <a:t> в последнее время являются </a:t>
            </a:r>
            <a:r>
              <a:rPr lang="ru-RU" sz="2800" b="1" dirty="0"/>
              <a:t>социальные сети</a:t>
            </a:r>
            <a:r>
              <a:rPr lang="ru-RU" sz="2800" dirty="0"/>
              <a:t>. </a:t>
            </a:r>
          </a:p>
          <a:p>
            <a:pPr marL="45720" indent="0" algn="ctr" fontAlgn="t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Предотвращение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кибербуллинга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715250" cy="4874684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Объясните </a:t>
            </a:r>
            <a:r>
              <a:rPr lang="ru-RU" b="1" dirty="0"/>
              <a:t>детям</a:t>
            </a:r>
            <a:r>
              <a:rPr lang="ru-RU" dirty="0"/>
              <a:t>, что личная информация, которую они выкладывают в интернете </a:t>
            </a:r>
            <a:r>
              <a:rPr lang="ru-RU" dirty="0" smtClean="0"/>
              <a:t>может </a:t>
            </a:r>
            <a:r>
              <a:rPr lang="ru-RU" dirty="0"/>
              <a:t>быть использована </a:t>
            </a:r>
            <a:r>
              <a:rPr lang="ru-RU" dirty="0" smtClean="0"/>
              <a:t>против </a:t>
            </a:r>
            <a:r>
              <a:rPr lang="ru-RU" dirty="0"/>
              <a:t>них.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/>
              <a:t>Помогите ребенку </a:t>
            </a:r>
            <a:r>
              <a:rPr lang="ru-RU" dirty="0"/>
              <a:t>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/>
              <a:t>Поддерживайте доверительные отношения </a:t>
            </a:r>
            <a:r>
              <a:rPr lang="ru-RU" dirty="0"/>
              <a:t>с вашим ребенком, чтобы вовремя заметить, если в его адрес начнет поступать агрессия или угрозы.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Убедитесь</a:t>
            </a:r>
            <a:r>
              <a:rPr lang="ru-RU" dirty="0"/>
              <a:t>, что </a:t>
            </a:r>
            <a:r>
              <a:rPr lang="ru-RU" b="1" dirty="0"/>
              <a:t>оскорбления</a:t>
            </a:r>
            <a:r>
              <a:rPr lang="ru-RU" dirty="0"/>
              <a:t> (</a:t>
            </a:r>
            <a:r>
              <a:rPr lang="ru-RU" b="1" dirty="0" err="1"/>
              <a:t>буллинг</a:t>
            </a:r>
            <a:r>
              <a:rPr lang="ru-RU" dirty="0"/>
              <a:t>) из сети не перешли в реальную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26780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80663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Интернет - зависимость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3907" y="836712"/>
            <a:ext cx="7976485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Навязчивые бесконечные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путешествия по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Всемирной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паутине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0066"/>
                </a:solidFill>
                <a:latin typeface="Arial"/>
              </a:rPr>
              <a:t>Пристрастие к виртуальному общению и виртуальным знакомствам —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большие объёмы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переписки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Избыточность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знакомых и друзей в Сети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B050"/>
                </a:solidFill>
                <a:latin typeface="Arial"/>
              </a:rPr>
              <a:t>Игровая зависимость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 — навязчивое увлечение компьютерными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играми.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kern="0" dirty="0">
                <a:solidFill>
                  <a:srgbClr val="00B050"/>
                </a:solidFill>
                <a:latin typeface="Arial"/>
              </a:rPr>
              <a:t>Пристрастие к просмотру фильмов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 через интернет, когда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«больной»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0832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Как справляться с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интернет-зависимостью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7859713" cy="487468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Предложите </a:t>
            </a:r>
            <a:r>
              <a:rPr lang="ru-RU" dirty="0"/>
              <a:t>своему ребенку заняться чем-то вместе, постарайтесь его чем-то увлечь.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Дети с </a:t>
            </a:r>
            <a:r>
              <a:rPr lang="ru-RU" dirty="0" err="1" smtClean="0"/>
              <a:t>интернет-зависимостью</a:t>
            </a:r>
            <a:r>
              <a:rPr lang="ru-RU" dirty="0" smtClean="0"/>
              <a:t> субъективно ощущают невозможность обходиться без сети. Постарайтесь тактично поговорить об этом с ребенком.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 случае обсудите с ним ситуацию, когда в силу каких-то причин он был вынужден обходиться без интернета.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Важно</a:t>
            </a:r>
            <a:r>
              <a:rPr lang="ru-RU" dirty="0"/>
              <a:t>, чтобы ребенок понял — ничего не произойдет, если он на некоторое время «выпадет» из жизни интернет-сообщества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543956" cy="4767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97" y="2591599"/>
            <a:ext cx="2069074" cy="14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583264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357694"/>
            <a:ext cx="838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000" dirty="0" err="1" smtClean="0"/>
              <a:t>ники</a:t>
            </a:r>
            <a:r>
              <a:rPr lang="ru-RU" sz="20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000" dirty="0" err="1" smtClean="0"/>
              <a:t>веб-страницах</a:t>
            </a:r>
            <a:r>
              <a:rPr lang="ru-RU" sz="2000" dirty="0" smtClean="0"/>
              <a:t> или публичных форумах.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63990"/>
            <a:ext cx="235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2863990"/>
            <a:ext cx="590465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4509120"/>
            <a:ext cx="849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67" y="3143248"/>
            <a:ext cx="1928826" cy="13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143248"/>
            <a:ext cx="61436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817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1536"/>
            <a:ext cx="5256584" cy="3606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0891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Интернет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прекрасным источником для новых знаний, помогает в учебе, занимает досуг. Но в то же время, 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таит в себе много опасностей.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7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67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 вместе с детьми. Поощряйте ваших детей делиться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вами их успехами и неудачами в деле освоения Интернет;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детям, что если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что-либо беспокоит их, то им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следует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скрывать этого, а поделиться с вами своим беспокойством;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Составьте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список правил работы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помните,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лучше твердое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«нет», чем неуверенное «да».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минимальны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зато действовать 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оговорок.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ребенку, что при общении в чатах, использовании программ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мгновенного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обмена сообщениями (типа ICQ,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Messenger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т.д.),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использовании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он-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и других ситуациях, требующих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регистрации, нельзя использовать реальное имя, помогите вашему 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ребенку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выбрать регистрационное имя, не содержащее никакой личной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информации.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. Объясните </a:t>
            </a:r>
            <a:r>
              <a:rPr lang="ru-RU" sz="2000" dirty="0">
                <a:latin typeface="Times New Roman"/>
                <a:ea typeface="Times New Roman"/>
              </a:rPr>
              <a:t>ребенку, что нельзя выдавать свои личные данные, такие как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домашний </a:t>
            </a:r>
            <a:r>
              <a:rPr lang="ru-RU" sz="2000" dirty="0">
                <a:latin typeface="Times New Roman"/>
                <a:ea typeface="Times New Roman"/>
              </a:rPr>
              <a:t>адрес, номер телефона и любую другую личную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информацию</a:t>
            </a:r>
            <a:r>
              <a:rPr lang="ru-RU" sz="2000" dirty="0">
                <a:latin typeface="Times New Roman"/>
                <a:ea typeface="Times New Roman"/>
              </a:rPr>
              <a:t>, например, номер школы, класс, любимое место прогулки,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время </a:t>
            </a:r>
            <a:r>
              <a:rPr lang="ru-RU" sz="2000" dirty="0">
                <a:latin typeface="Times New Roman"/>
                <a:ea typeface="Times New Roman"/>
              </a:rPr>
              <a:t>возвращения домой, место работы отца или матери и </a:t>
            </a:r>
            <a:r>
              <a:rPr lang="ru-RU" sz="2000" dirty="0" err="1">
                <a:latin typeface="Times New Roman"/>
                <a:ea typeface="Times New Roman"/>
              </a:rPr>
              <a:t>т.д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71" y="980728"/>
            <a:ext cx="815126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6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своему ребенку, что  как и в реальной жизни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нет разницы между неправильными и правильными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поступками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ваших детей уважать собеседников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Убедитесь, что они понимают, что правила хорошего тона действуют одинаково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в реальной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жизни;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Скажите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им, что никогда не стоит встречаться с друзьями из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Интернета.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Ведь люди могут оказаться совсем не теми, за кого себя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выдают;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     правда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сомнениях, пусть лучше уточнит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подключением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	общей  комнате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знакомиться с сайтами,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ваши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Используйте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программы, которые предоставляют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фильтрации содержимого сайтов,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места посещения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116632"/>
            <a:ext cx="8496944" cy="12870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718" y="1124744"/>
            <a:ext cx="8548412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4258356" cy="3384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000371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Программа-фильтр интернета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позволяет родителям </a:t>
            </a:r>
            <a:r>
              <a:rPr lang="ru-RU" sz="2000" dirty="0" smtClean="0"/>
              <a:t>ограничивать  </a:t>
            </a:r>
            <a:r>
              <a:rPr lang="ru-RU" sz="2000" dirty="0"/>
              <a:t>по разным параметрам сайты, </a:t>
            </a:r>
            <a:endParaRPr lang="ru-RU" sz="2000" dirty="0" smtClean="0"/>
          </a:p>
          <a:p>
            <a:r>
              <a:rPr lang="ru-RU" sz="2000" dirty="0" smtClean="0"/>
              <a:t>просматриваемые </a:t>
            </a:r>
            <a:r>
              <a:rPr lang="ru-RU" sz="2000" dirty="0"/>
              <a:t>детьми.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750776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</a:rPr>
              <a:t>KidsControl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476860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Предназначение </a:t>
            </a:r>
            <a:r>
              <a:rPr lang="ru-RU" sz="2400" dirty="0" err="1"/>
              <a:t>KidsControl</a:t>
            </a:r>
            <a:r>
              <a:rPr lang="ru-RU" sz="2400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7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5737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03767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93750" y="4366684"/>
            <a:ext cx="7416800" cy="1583267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4800" b="1" smtClean="0">
                <a:solidFill>
                  <a:srgbClr val="C00000"/>
                </a:solidFill>
              </a:rPr>
              <a:t>Будьте для ребёнка </a:t>
            </a:r>
            <a:r>
              <a:rPr lang="ru-RU" sz="6000" b="1" smtClean="0">
                <a:solidFill>
                  <a:srgbClr val="C00000"/>
                </a:solidFill>
              </a:rPr>
              <a:t>примером! </a:t>
            </a:r>
            <a:endParaRPr lang="ru-RU" sz="6000" smtClean="0">
              <a:solidFill>
                <a:srgbClr val="C00000"/>
              </a:solidFill>
            </a:endParaRPr>
          </a:p>
        </p:txBody>
      </p:sp>
      <p:pic>
        <p:nvPicPr>
          <p:cNvPr id="38916" name="Рисунок 3" descr="Семь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62667"/>
            <a:ext cx="3892550" cy="228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2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6516216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</a:rPr>
              <a:t>Устанавливает 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правила медиабезопасности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840051"/>
            <a:ext cx="2304256" cy="2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79208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 детей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91680"/>
            <a:ext cx="5328592" cy="46896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это состояние защищенности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(Федеральный закон от </a:t>
            </a:r>
            <a:r>
              <a:rPr lang="ru-RU" sz="2400" i="1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29.12.2010 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№436-ФЗ </a:t>
            </a: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"О защите детей от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здоровью и развитию"). </a:t>
            </a:r>
            <a:endParaRPr lang="ru-RU" sz="2400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6072"/>
            <a:ext cx="3096344" cy="31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1916832"/>
            <a:ext cx="6840760" cy="44108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4436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1368152" cy="1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/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28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2232248" cy="1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800" b="1" dirty="0">
                <a:solidFill>
                  <a:srgbClr val="FF0000"/>
                </a:solidFill>
              </a:rPr>
              <a:t>шрамы</a:t>
            </a:r>
            <a:r>
              <a:rPr lang="ru-RU" sz="2800" i="1" dirty="0">
                <a:solidFill>
                  <a:srgbClr val="FF0000"/>
                </a:solidFill>
              </a:rPr>
              <a:t> – лучшее украшение, а </a:t>
            </a:r>
            <a:r>
              <a:rPr lang="ru-RU" sz="2800" b="1" dirty="0">
                <a:solidFill>
                  <a:srgbClr val="FF0000"/>
                </a:solidFill>
              </a:rPr>
              <a:t>суицид</a:t>
            </a:r>
            <a:r>
              <a:rPr lang="ru-RU" sz="2800" i="1" dirty="0">
                <a:solidFill>
                  <a:srgbClr val="FF0000"/>
                </a:solidFill>
              </a:rPr>
              <a:t> – всего лишь способ избавления от проблем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Наркотики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</a:t>
            </a:r>
            <a:r>
              <a:rPr lang="ru-RU" sz="2800" i="1" dirty="0" smtClean="0">
                <a:solidFill>
                  <a:srgbClr val="FF0000"/>
                </a:solidFill>
              </a:rPr>
              <a:t>”.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2448272" cy="2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Сайты </a:t>
            </a:r>
            <a:r>
              <a:rPr lang="ru-RU" sz="2800" b="1" i="1" u="sng" dirty="0">
                <a:solidFill>
                  <a:srgbClr val="CC00CC"/>
                </a:solidFill>
              </a:rPr>
              <a:t>знакомств, социальные сети, блоги и чаты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algn="just" fontAlgn="t">
              <a:buNone/>
            </a:pPr>
            <a:r>
              <a:rPr lang="ru-RU" sz="2800" b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indent="0" algn="just" fontAlgn="t"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4482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1329</Words>
  <Application>Microsoft Office PowerPoint</Application>
  <PresentationFormat>Экран (4:3)</PresentationFormat>
  <Paragraphs>137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О безопасности детей в сети Интернет</vt:lpstr>
      <vt:lpstr>Презентация PowerPoint</vt:lpstr>
      <vt:lpstr>Федеральный закон № 436-ФЗ</vt:lpstr>
      <vt:lpstr>Информационная безопасность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Предотвращение кибербуллинга</vt:lpstr>
      <vt:lpstr>Интернет - зависимость</vt:lpstr>
      <vt:lpstr>Как справляться с интернет-зависимостью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Программы-фильтры</vt:lpstr>
      <vt:lpstr>Презентация PowerPoint</vt:lpstr>
      <vt:lpstr>Презентация PowerPoint</vt:lpstr>
      <vt:lpstr>Программы-фильтры</vt:lpstr>
      <vt:lpstr>Программы-фильтры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Игорь</dc:creator>
  <cp:lastModifiedBy>User</cp:lastModifiedBy>
  <cp:revision>6</cp:revision>
  <dcterms:created xsi:type="dcterms:W3CDTF">2017-11-18T08:10:58Z</dcterms:created>
  <dcterms:modified xsi:type="dcterms:W3CDTF">2025-11-25T09:55:16Z</dcterms:modified>
</cp:coreProperties>
</file>